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58" r:id="rId4"/>
    <p:sldId id="263" r:id="rId5"/>
    <p:sldId id="262" r:id="rId6"/>
    <p:sldId id="259" r:id="rId7"/>
    <p:sldId id="260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66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AF608-168E-4CD4-A08D-D08C543051AE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5D159-2E17-4879-8C1A-67A56DAB98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97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AABF0-250E-4346-8021-BC14ECB15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566F613-D5BD-4080-BEF4-87E9F6F46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18968B-4F7C-4F27-B3E7-8D5BB471B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56BC-5465-4AD6-8CAB-2ED0AF743EE3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16405B-27AE-43B2-8681-310E4AF3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6B89D9-2334-48D2-AA82-FD37FD1E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9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1E745-EF38-49FA-AFCD-1C2B8F17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C900E1F-C9E9-4DC3-BC8E-32669FD92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AD56C6-CC22-4B56-9195-68A22480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81FF-1F22-463C-A23E-12681F122F53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AC955B-1FA9-40E2-93B0-12D90EBE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99CF8F-4334-4DEF-B5B3-7C7FB1E9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84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C963BC0-1D62-4735-9678-C19A96DDF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D10F25-2B79-4AC6-AC7A-46050BAE2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F5CEA5-05F2-476E-8D8A-6D5F33B5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E4C3-2567-4E5C-AF95-F33DDE5E5D4A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1340F0-70FF-4ABE-B578-881295CF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E3E843-0BFB-44BC-85D0-0290B0CE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33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523F-3ED6-41B4-921A-6DB1294FA978}" type="datetime1">
              <a:rPr lang="de-DE" smtClean="0"/>
              <a:t>11.09.2023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1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524E-F79E-49D3-B1E3-684665D083F4}" type="datetime1">
              <a:rPr lang="de-DE" smtClean="0"/>
              <a:t>11.09.2023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85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C261-CF4D-4D53-B791-244D40A5F1DF}" type="datetime1">
              <a:rPr lang="de-DE" smtClean="0"/>
              <a:t>11.09.2023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1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535A-2D51-4814-8C5E-09443C9D476A}" type="datetime1">
              <a:rPr lang="de-DE" smtClean="0"/>
              <a:t>11.09.2023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AE1-6C8B-4B65-89C6-EE6A5CE81E1F}" type="datetime1">
              <a:rPr lang="de-DE" smtClean="0"/>
              <a:t>11.09.2023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6FF2-5378-459C-BAD0-1B56AD0333C4}" type="datetime1">
              <a:rPr lang="de-DE" smtClean="0"/>
              <a:t>11.09.2023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66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57D4-81D8-4389-8A86-41F75F8767CD}" type="datetime1">
              <a:rPr lang="de-DE" smtClean="0"/>
              <a:t>11.09.2023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61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4362-B54A-467F-BB2B-BA9124A9BFB1}" type="datetime1">
              <a:rPr lang="de-DE" smtClean="0"/>
              <a:t>11.09.2023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1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3B69D-026C-4D14-84A6-20313152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5DD10-BC69-4E9E-A59D-51D3272DC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FAA5CF-0075-43ED-B16A-908C3557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508-F9D0-4D66-9196-001A34D0618F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6F2B13-099E-4942-B541-ECDF018F9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74E03E-D772-4777-AFCA-39D105BD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081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59-2987-402D-A50E-3063C997F8E3}" type="datetime1">
              <a:rPr lang="de-DE" smtClean="0"/>
              <a:t>11.09.2023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8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CE21-4BC8-429A-9252-9AD526C01AFF}" type="datetime1">
              <a:rPr lang="de-DE" smtClean="0"/>
              <a:t>11.09.2023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39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414-C103-4EF5-982D-6722B57663D6}" type="datetime1">
              <a:rPr lang="de-DE" smtClean="0"/>
              <a:t>11.09.2023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7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B82AC-A6C8-486F-950E-9CE7509C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3A0D78-6CF4-4B73-BE4F-DC51AE285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C56758-AC1E-461C-A8BB-558B0E91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0B72-4B99-4B93-A298-A9ABF11FD532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EC7A3B-4E8C-4F5A-ACB1-3BBDAA0A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9ECCCD-D1E0-4D32-A13E-11A63623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05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2048D-01F5-4563-8416-DF048604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84BEE0-7A27-49AF-8DE6-2055C99C9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504C30-2B65-4310-8E71-47037F5F3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7F4029-4953-4FA0-BE17-051D9DEF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2F63-BADE-4ACA-A4A1-E8842F715471}" type="datetime1">
              <a:rPr lang="de-DE" smtClean="0"/>
              <a:t>11.09.2023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54C57D-BD09-46C0-97BA-56647109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DDAD6D-7E6E-4684-B9ED-65B4D2FB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66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5CFDD-AE9A-4B9A-BCA4-F9A21CAB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5FACFC-2927-46C2-A692-6CE04C578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80A716-D6A9-4045-8C70-8DE47C3E8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BF395B-DB29-44EA-9E32-183EE589F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84293B-2B02-4383-8A25-BE43B0729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22C60AF-628B-4174-BE81-3ECB8836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46E5-CCB4-4C5B-962C-1B330C5B35C3}" type="datetime1">
              <a:rPr lang="de-DE" smtClean="0"/>
              <a:t>11.09.2023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EB2A0B-D675-4DC1-9E89-5B8D956C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0127919-67FD-468F-8C87-FE0C8DF6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07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49465-7136-4BFF-8D86-1C662665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24EC9B-A9E3-4B10-92A7-FB5F412F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971B-2C9B-463E-A44B-B24C9F2FE0CE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14BD5C-A1A6-47E6-844F-2D32CBCE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284072-CE44-49B0-9F7C-B4FC9217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92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D7DE25-DF2C-4730-BD10-C671EBA9F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3212-361C-4BB4-86A4-A43B9A1C329E}" type="datetime1">
              <a:rPr lang="de-DE" smtClean="0"/>
              <a:t>11.09.2023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EC135F-1366-48E1-8E33-A1547D6E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691731-56FD-4C1C-8AD2-DC8CAB34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0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8AD54-0D0D-40F5-A1FC-38C257F92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D99F38-4C85-4882-BDFB-851478FB4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B222A9-0BF2-4A28-B5FC-38C59DE76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792C28-767E-44CB-8D02-B702AE23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15-B534-49E8-93F2-926703BE3758}" type="datetime1">
              <a:rPr lang="de-DE" smtClean="0"/>
              <a:t>11.09.2023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4437ED-5D84-421E-A296-3266516F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34AB6C-9A0A-4851-8DD1-671A87D5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54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62F7A-123B-41C7-8752-FC29316D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BE0AABB-2E7F-4432-A277-CB15059CF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FE5C1A-82D2-4E99-8D10-DE3D1C755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2109DB-AFB7-4C23-85A2-04C47B0AC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F10D-67CD-4E12-A255-AF3D90C8B752}" type="datetime1">
              <a:rPr lang="de-DE" smtClean="0"/>
              <a:t>11.09.2023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95B402-6650-48CB-B37B-089AE724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F01ADF-F61A-4C9D-9394-4A3449A0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51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0A66F2-0AD3-433B-B58A-1A32DE2A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A587CC-3595-4713-BFF4-08E8A1984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44F57A-3EAF-4A4E-AA91-679C43515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0F00A-3F1E-4FA1-A5E4-D658D131542E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12BD37-F8B0-4210-9DB0-CA6D9576C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5DE65B-4C14-41D4-9130-6AABBCBCC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40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1662E8E-BC75-485B-AA68-9603B01A442F}" type="datetime1">
              <a:rPr lang="de-DE" smtClean="0"/>
              <a:t>11.09.2023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1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info@eps-muenchen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4" name="Picture 3" descr="Ein Bild, das Berg, draußen, Straße, Natur enthält.&#10;&#10;Automatisch generierte Beschreibung">
            <a:extLst>
              <a:ext uri="{FF2B5EF4-FFF2-40B4-BE49-F238E27FC236}">
                <a16:creationId xmlns:a16="http://schemas.microsoft.com/office/drawing/2014/main" id="{FBBF6816-BE15-4860-A017-EEA4F8365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61" b="3074"/>
          <a:stretch/>
        </p:blipFill>
        <p:spPr>
          <a:xfrm>
            <a:off x="20" y="0"/>
            <a:ext cx="12191980" cy="6857571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D3D06C-EC12-474E-B208-74B7752D7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34" y="-523734"/>
            <a:ext cx="8952932" cy="3043213"/>
          </a:xfrm>
        </p:spPr>
        <p:txBody>
          <a:bodyPr anchor="b"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   EPS Öffnet Ihnen den Weg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5BF0F-BD2B-4C69-9A6C-22063E1D2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0191" y="3190876"/>
            <a:ext cx="6291618" cy="2767192"/>
          </a:xfrm>
        </p:spPr>
        <p:txBody>
          <a:bodyPr anchor="t">
            <a:norm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zu einer strategisch </a:t>
            </a:r>
            <a:r>
              <a:rPr lang="de-DE" sz="2800" dirty="0" err="1">
                <a:solidFill>
                  <a:schemeClr val="bg1"/>
                </a:solidFill>
              </a:rPr>
              <a:t>erfolgreicheN</a:t>
            </a:r>
            <a:r>
              <a:rPr lang="de-DE" sz="2800" dirty="0">
                <a:solidFill>
                  <a:schemeClr val="bg1"/>
                </a:solidFill>
              </a:rPr>
              <a:t> Etablierung im Franchisemarkt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533135D-78FF-477F-8A68-333275C9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90" y="348689"/>
            <a:ext cx="2802940" cy="88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664E62-C9C7-48F3-80A1-A9AD8BE8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6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CA88A-56EC-45BF-BBA0-6BB02A1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1443316"/>
            <a:ext cx="6786880" cy="59064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Ihr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Ansprechpartner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bei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EBF494A-1415-42AE-8038-033D85410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74" y="2465022"/>
            <a:ext cx="4064409" cy="20634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/>
            <a:endParaRPr lang="en-US" sz="2400" dirty="0"/>
          </a:p>
          <a:p>
            <a:pPr marL="0"/>
            <a:r>
              <a:rPr lang="en-US" sz="2400" dirty="0"/>
              <a:t>Michael Romeiser</a:t>
            </a:r>
          </a:p>
          <a:p>
            <a:pPr marL="0"/>
            <a:endParaRPr lang="en-US" sz="2400" dirty="0"/>
          </a:p>
          <a:p>
            <a:pPr marL="0"/>
            <a:r>
              <a:rPr lang="en-US" sz="2400" u="sng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info@eps-mr.com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0"/>
            <a:r>
              <a:rPr lang="en-US" sz="2400" dirty="0"/>
              <a:t>0049- 171 333 66 41</a:t>
            </a:r>
          </a:p>
        </p:txBody>
      </p:sp>
      <p:pic>
        <p:nvPicPr>
          <p:cNvPr id="32" name="Inhaltsplatzhalter 31">
            <a:extLst>
              <a:ext uri="{FF2B5EF4-FFF2-40B4-BE49-F238E27FC236}">
                <a16:creationId xmlns:a16="http://schemas.microsoft.com/office/drawing/2014/main" id="{4E993E25-5F34-46B6-B3BE-EE8F16B9F35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8101" y="1443317"/>
            <a:ext cx="5510771" cy="367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C26D1B-C70E-4FDC-8B3A-6C671FB0E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96" y="2057344"/>
            <a:ext cx="1562100" cy="493443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545F88-06B8-4691-8F6A-CBF555AA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72530-72A3-4A8A-B155-45FBB276416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767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CA88A-56EC-45BF-BBA0-6BB02A1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7922578" cy="676267"/>
          </a:xfrm>
        </p:spPr>
        <p:txBody>
          <a:bodyPr anchor="t">
            <a:normAutofit/>
          </a:bodyPr>
          <a:lstStyle/>
          <a:p>
            <a:pPr algn="ctr"/>
            <a:r>
              <a:rPr lang="de-DE" sz="28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Der </a:t>
            </a:r>
            <a:r>
              <a:rPr lang="de-DE" sz="2800" dirty="0" smtClean="0">
                <a:solidFill>
                  <a:schemeClr val="accent1"/>
                </a:solidFill>
                <a:latin typeface="Avenir Next LT Pro" panose="020B0504020202020204" pitchFamily="34" charset="0"/>
              </a:rPr>
              <a:t>Franchise-Markt im Überblick</a:t>
            </a:r>
            <a:endParaRPr lang="de-DE" sz="2800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8CE659-18B8-4F29-AEE1-80892032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901" y="1627052"/>
            <a:ext cx="9139236" cy="442627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</a:pPr>
            <a:r>
              <a:rPr lang="de-DE" sz="2000" dirty="0">
                <a:solidFill>
                  <a:prstClr val="black"/>
                </a:solidFill>
                <a:latin typeface="Avenir Next LT Pro Light"/>
              </a:rPr>
              <a:t>Im D-A-CH Bereich wird der Franchisemarkt durch etwa 1000 Franchisesysteme in unterschiedlichen Branchen repräsentiert. </a:t>
            </a:r>
            <a:br>
              <a:rPr lang="de-DE" sz="20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2000" b="1" dirty="0">
                <a:solidFill>
                  <a:prstClr val="black"/>
                </a:solidFill>
                <a:latin typeface="Avenir Next LT Pro Light"/>
              </a:rPr>
              <a:t>Franchise ist als der am stärksten wachsende Markt, innovativ und spannend.</a:t>
            </a:r>
          </a:p>
          <a:p>
            <a:pPr lvl="0">
              <a:lnSpc>
                <a:spcPct val="120000"/>
              </a:lnSpc>
            </a:pPr>
            <a:r>
              <a:rPr lang="de-DE" sz="2000" dirty="0">
                <a:solidFill>
                  <a:prstClr val="black"/>
                </a:solidFill>
                <a:latin typeface="Avenir Next LT Pro Light"/>
              </a:rPr>
              <a:t>Hinter den 1000 Franchisezentralen befinden sich über 200.000 Standorte in Form von Inhaber geführten </a:t>
            </a:r>
            <a:r>
              <a:rPr lang="de-DE" sz="2000" dirty="0" err="1">
                <a:solidFill>
                  <a:prstClr val="black"/>
                </a:solidFill>
                <a:latin typeface="Avenir Next LT Pro Light"/>
              </a:rPr>
              <a:t>KMU`s</a:t>
            </a:r>
            <a:r>
              <a:rPr lang="de-DE" sz="2000" dirty="0">
                <a:solidFill>
                  <a:prstClr val="black"/>
                </a:solidFill>
                <a:latin typeface="Avenir Next LT Pro Light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de-DE" sz="2000" dirty="0">
                <a:solidFill>
                  <a:prstClr val="black"/>
                </a:solidFill>
                <a:latin typeface="Avenir Next LT Pro Light"/>
              </a:rPr>
              <a:t>Diesen Markt zu verstehen, ihn zu durchdringen und die Besonderheiten zu kennen, ist eine große Herausforderung. Die EPS ist dafür Ihr Spezialist und Lobbyist.</a:t>
            </a:r>
          </a:p>
          <a:p>
            <a:pPr lvl="0">
              <a:lnSpc>
                <a:spcPct val="120000"/>
              </a:lnSpc>
            </a:pPr>
            <a:r>
              <a:rPr lang="de-DE" sz="2000" dirty="0">
                <a:solidFill>
                  <a:prstClr val="black"/>
                </a:solidFill>
                <a:latin typeface="Avenir Next LT Pro Light"/>
              </a:rPr>
              <a:t>Franchise ist  auch vielfältig in den Branchen, den Strategien und beim Wachstum. Dort als Dienstleister/Lieferant erfolgreich zu sein, ist eine ganz besondere Herausforderung, bei der Sie von EPS begleitet werden.</a:t>
            </a:r>
          </a:p>
          <a:p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59AABA-449C-4568-BFC7-80B4485F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5" y="836207"/>
            <a:ext cx="1562100" cy="49344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925D2B-6BBC-47C0-A3A3-4BB7441D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56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CA88A-56EC-45BF-BBA0-6BB02A1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089" y="855662"/>
            <a:ext cx="9526973" cy="735012"/>
          </a:xfrm>
        </p:spPr>
        <p:txBody>
          <a:bodyPr anchor="t">
            <a:noAutofit/>
          </a:bodyPr>
          <a:lstStyle/>
          <a:p>
            <a:pPr algn="ctr"/>
            <a:r>
              <a:rPr lang="de-DE" sz="2800" dirty="0" smtClean="0">
                <a:solidFill>
                  <a:schemeClr val="accent1"/>
                </a:solidFill>
                <a:latin typeface="Avenir Next LT Pro" panose="020B0504020202020204" pitchFamily="34" charset="0"/>
              </a:rPr>
              <a:t>Ihr Erfolg als strategischer </a:t>
            </a:r>
            <a:r>
              <a:rPr lang="de-DE" sz="28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Partner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8CE659-18B8-4F29-AEE1-80892032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919" y="1397000"/>
            <a:ext cx="9153525" cy="4605338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de-DE" sz="1800" dirty="0">
                <a:solidFill>
                  <a:prstClr val="black"/>
                </a:solidFill>
                <a:latin typeface="Avenir Next LT Pro Light"/>
              </a:rPr>
              <a:t>Durch </a:t>
            </a:r>
            <a:r>
              <a:rPr lang="de-DE" sz="1800" dirty="0">
                <a:solidFill>
                  <a:srgbClr val="3366CC"/>
                </a:solidFill>
                <a:latin typeface="Avenir Next LT Pro Light"/>
              </a:rPr>
              <a:t>EPS</a:t>
            </a:r>
            <a:r>
              <a:rPr lang="de-DE" sz="1800" dirty="0">
                <a:solidFill>
                  <a:prstClr val="black"/>
                </a:solidFill>
                <a:latin typeface="Avenir Next LT Pro Light"/>
              </a:rPr>
              <a:t> profitieren Sie</a:t>
            </a:r>
            <a:r>
              <a:rPr lang="de-DE" sz="1800" dirty="0" smtClean="0">
                <a:solidFill>
                  <a:prstClr val="black"/>
                </a:solidFill>
                <a:latin typeface="Avenir Next LT Pro Light"/>
              </a:rPr>
              <a:t>:</a:t>
            </a:r>
            <a:br>
              <a:rPr lang="de-DE" sz="1800" dirty="0" smtClean="0">
                <a:solidFill>
                  <a:prstClr val="black"/>
                </a:solidFill>
                <a:latin typeface="Avenir Next LT Pro Light"/>
              </a:rPr>
            </a:br>
            <a:r>
              <a:rPr lang="de-DE" sz="1800" u="sng" dirty="0" smtClean="0">
                <a:solidFill>
                  <a:prstClr val="black"/>
                </a:solidFill>
                <a:latin typeface="Avenir Next LT Pro Light"/>
              </a:rPr>
              <a:t>Vom </a:t>
            </a:r>
            <a:r>
              <a:rPr lang="de-DE" sz="1800" u="sng" dirty="0">
                <a:solidFill>
                  <a:prstClr val="black"/>
                </a:solidFill>
                <a:latin typeface="Avenir Next LT Pro Light"/>
              </a:rPr>
              <a:t>Erfahrungsschatz</a:t>
            </a:r>
            <a:r>
              <a:rPr lang="de-DE" sz="1800" dirty="0" smtClean="0">
                <a:solidFill>
                  <a:prstClr val="black"/>
                </a:solidFill>
                <a:latin typeface="Avenir Next LT Pro Light"/>
              </a:rPr>
              <a:t>:</a:t>
            </a:r>
            <a:br>
              <a:rPr lang="de-DE" sz="1800" dirty="0" smtClean="0">
                <a:solidFill>
                  <a:prstClr val="black"/>
                </a:solidFill>
                <a:latin typeface="Avenir Next LT Pro Light"/>
              </a:rPr>
            </a:br>
            <a:r>
              <a:rPr lang="de-DE" sz="1800" dirty="0">
                <a:solidFill>
                  <a:prstClr val="black"/>
                </a:solidFill>
                <a:latin typeface="Avenir Next LT Pro Light"/>
              </a:rPr>
              <a:t/>
            </a:r>
            <a:br>
              <a:rPr lang="de-DE" sz="18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1800" dirty="0" smtClean="0">
                <a:solidFill>
                  <a:srgbClr val="3366CC"/>
                </a:solidFill>
                <a:latin typeface="Avenir Next LT Pro Light"/>
              </a:rPr>
              <a:t>EPS</a:t>
            </a:r>
            <a:r>
              <a:rPr lang="de-DE" sz="1800" dirty="0" smtClean="0">
                <a:solidFill>
                  <a:prstClr val="black"/>
                </a:solidFill>
                <a:latin typeface="Avenir Next LT Pro Light"/>
              </a:rPr>
              <a:t> </a:t>
            </a:r>
            <a:r>
              <a:rPr lang="de-DE" sz="1800" dirty="0">
                <a:solidFill>
                  <a:prstClr val="black"/>
                </a:solidFill>
                <a:latin typeface="Avenir Next LT Pro Light"/>
              </a:rPr>
              <a:t>hat in der Vergangenheit mit der Leistungsmarke „</a:t>
            </a:r>
            <a:r>
              <a:rPr lang="de-DE" sz="1800" dirty="0" err="1">
                <a:solidFill>
                  <a:prstClr val="black"/>
                </a:solidFill>
                <a:latin typeface="Avenir Next LT Pro Light"/>
              </a:rPr>
              <a:t>Europay</a:t>
            </a:r>
            <a:r>
              <a:rPr lang="de-DE" sz="1800" dirty="0">
                <a:solidFill>
                  <a:prstClr val="black"/>
                </a:solidFill>
                <a:latin typeface="Avenir Next LT Pro Light"/>
              </a:rPr>
              <a:t>“ über 5000 Standorte</a:t>
            </a:r>
            <a:br>
              <a:rPr lang="de-DE" sz="18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1800" dirty="0">
                <a:solidFill>
                  <a:prstClr val="black"/>
                </a:solidFill>
                <a:latin typeface="Avenir Next LT Pro Light"/>
              </a:rPr>
              <a:t>mit Payment-Lösungen versorgt und </a:t>
            </a:r>
            <a:r>
              <a:rPr lang="de-DE" sz="1800" dirty="0" smtClean="0">
                <a:solidFill>
                  <a:prstClr val="black"/>
                </a:solidFill>
                <a:latin typeface="Avenir Next LT Pro Light"/>
              </a:rPr>
              <a:t>eine hohe Expertise für Franchise entwickelt.</a:t>
            </a:r>
            <a:r>
              <a:rPr lang="de-DE" sz="1800" dirty="0">
                <a:solidFill>
                  <a:prstClr val="black"/>
                </a:solidFill>
                <a:latin typeface="Avenir Next LT Pro Light"/>
              </a:rPr>
              <a:t/>
            </a:r>
            <a:br>
              <a:rPr lang="de-DE" sz="18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1800" dirty="0">
                <a:solidFill>
                  <a:srgbClr val="3366CC"/>
                </a:solidFill>
                <a:latin typeface="Avenir Next LT Pro Light"/>
              </a:rPr>
              <a:t>EPS</a:t>
            </a:r>
            <a:r>
              <a:rPr lang="de-DE" sz="1800" dirty="0">
                <a:solidFill>
                  <a:prstClr val="black"/>
                </a:solidFill>
                <a:latin typeface="Avenir Next LT Pro Light"/>
              </a:rPr>
              <a:t> fungiert seit über 10 Jahren als </a:t>
            </a:r>
            <a:r>
              <a:rPr lang="de-DE" sz="1800" b="1" dirty="0">
                <a:solidFill>
                  <a:prstClr val="black"/>
                </a:solidFill>
                <a:latin typeface="Avenir Next LT Pro Light"/>
              </a:rPr>
              <a:t>Project-Broker</a:t>
            </a:r>
            <a:r>
              <a:rPr lang="de-DE" sz="1800" dirty="0">
                <a:solidFill>
                  <a:prstClr val="black"/>
                </a:solidFill>
                <a:latin typeface="Avenir Next LT Pro Light"/>
              </a:rPr>
              <a:t> für die Wirtschaft, wenn es um die Generierung von Key Account-Projekten </a:t>
            </a:r>
            <a:r>
              <a:rPr lang="de-DE" sz="1800" dirty="0" smtClean="0">
                <a:solidFill>
                  <a:prstClr val="black"/>
                </a:solidFill>
                <a:latin typeface="Avenir Next LT Pro Light"/>
              </a:rPr>
              <a:t>bei Franchisezentralen geht</a:t>
            </a:r>
            <a:r>
              <a:rPr lang="de-DE" sz="1800" dirty="0">
                <a:solidFill>
                  <a:prstClr val="black"/>
                </a:solidFill>
                <a:latin typeface="Avenir Next LT Pro Light"/>
              </a:rPr>
              <a:t>. </a:t>
            </a:r>
            <a:br>
              <a:rPr lang="de-DE" sz="18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1800" dirty="0">
                <a:solidFill>
                  <a:srgbClr val="3366CC"/>
                </a:solidFill>
                <a:latin typeface="Avenir Next LT Pro Light"/>
              </a:rPr>
              <a:t>EPS</a:t>
            </a:r>
            <a:r>
              <a:rPr lang="de-DE" sz="1800" dirty="0">
                <a:solidFill>
                  <a:prstClr val="black"/>
                </a:solidFill>
                <a:latin typeface="Avenir Next LT Pro Light"/>
              </a:rPr>
              <a:t> generiert aus </a:t>
            </a:r>
            <a:r>
              <a:rPr lang="de-DE" sz="1800" dirty="0" smtClean="0">
                <a:solidFill>
                  <a:prstClr val="black"/>
                </a:solidFill>
                <a:latin typeface="Avenir Next LT Pro Light"/>
              </a:rPr>
              <a:t>Ihrer Bedarfsanalyse hochwertige und nachhaltige Projektgeschäfte. </a:t>
            </a:r>
            <a:r>
              <a:rPr lang="de-DE" sz="1800" dirty="0">
                <a:solidFill>
                  <a:prstClr val="black"/>
                </a:solidFill>
                <a:latin typeface="Avenir Next LT Pro Light"/>
              </a:rPr>
              <a:t/>
            </a:r>
            <a:br>
              <a:rPr lang="de-DE" sz="18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1800" dirty="0">
                <a:solidFill>
                  <a:prstClr val="black"/>
                </a:solidFill>
                <a:latin typeface="Avenir Next LT Pro Light"/>
              </a:rPr>
              <a:t>Was so einfach klingt, ist jedoch hoch professionell und effizient.</a:t>
            </a:r>
            <a:br>
              <a:rPr lang="de-DE" sz="18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1800" b="1" dirty="0">
                <a:solidFill>
                  <a:srgbClr val="6699FF"/>
                </a:solidFill>
                <a:latin typeface="Avenir Next LT Pro Light" panose="020B0304020202020204" pitchFamily="34" charset="0"/>
              </a:rPr>
              <a:t>EPS</a:t>
            </a:r>
            <a:r>
              <a:rPr lang="de-DE" sz="18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ist externer Key Account, Markenbotschafter und </a:t>
            </a:r>
            <a:r>
              <a:rPr lang="de-DE" sz="1800" dirty="0" smtClean="0">
                <a:solidFill>
                  <a:prstClr val="black"/>
                </a:solidFill>
                <a:latin typeface="Avenir Next LT Pro Light" panose="020B0304020202020204" pitchFamily="34" charset="0"/>
              </a:rPr>
              <a:t>Projekt-Entwickler </a:t>
            </a:r>
            <a:r>
              <a:rPr lang="de-DE" sz="18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für Dienstleister.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 panose="020B0304020202020204" pitchFamily="34" charset="0"/>
              <a:cs typeface="Arial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de-DE" sz="1800" u="sng" dirty="0">
                <a:solidFill>
                  <a:prstClr val="black"/>
                </a:solidFill>
                <a:latin typeface="Avenir Next LT Pro Light"/>
              </a:rPr>
              <a:t>Vom Lobbyismus</a:t>
            </a:r>
            <a:r>
              <a:rPr lang="de-DE" sz="1800" u="sng" dirty="0" smtClean="0">
                <a:solidFill>
                  <a:prstClr val="black"/>
                </a:solidFill>
                <a:latin typeface="Avenir Next LT Pro Light"/>
              </a:rPr>
              <a:t>:</a:t>
            </a:r>
            <a:r>
              <a:rPr lang="de-DE" sz="1800" u="sng" smtClean="0">
                <a:solidFill>
                  <a:prstClr val="black"/>
                </a:solidFill>
                <a:latin typeface="Avenir Next LT Pro Light"/>
              </a:rPr>
              <a:t/>
            </a:r>
            <a:br>
              <a:rPr lang="de-DE" sz="1800" u="sng" smtClean="0">
                <a:solidFill>
                  <a:prstClr val="black"/>
                </a:solidFill>
                <a:latin typeface="Avenir Next LT Pro Light"/>
              </a:rPr>
            </a:br>
            <a:r>
              <a:rPr lang="de-DE" sz="1800" smtClean="0">
                <a:solidFill>
                  <a:prstClr val="black"/>
                </a:solidFill>
                <a:latin typeface="Avenir Next LT Pro Light"/>
              </a:rPr>
              <a:t>Franchisezentralen </a:t>
            </a:r>
            <a:r>
              <a:rPr lang="de-DE" sz="1800" dirty="0">
                <a:solidFill>
                  <a:prstClr val="black"/>
                </a:solidFill>
                <a:latin typeface="Avenir Next LT Pro Light"/>
              </a:rPr>
              <a:t>vertrauen auf unsere Neutralität und </a:t>
            </a:r>
            <a:r>
              <a:rPr lang="de-DE" sz="1800" dirty="0" smtClean="0">
                <a:solidFill>
                  <a:prstClr val="black"/>
                </a:solidFill>
                <a:latin typeface="Avenir Next LT Pro Light"/>
              </a:rPr>
              <a:t>unser exklusives </a:t>
            </a:r>
            <a:r>
              <a:rPr lang="de-DE" sz="1800" dirty="0">
                <a:solidFill>
                  <a:prstClr val="black"/>
                </a:solidFill>
                <a:latin typeface="Avenir Next LT Pro Light"/>
              </a:rPr>
              <a:t>Netzwerk.</a:t>
            </a:r>
            <a:endParaRPr lang="de-DE" sz="1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82EFEC-DDF7-42DF-9001-C593C1A9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78" y="837547"/>
            <a:ext cx="1560711" cy="49381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768407-4608-419A-84A0-8A1741B2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1094" y="6240463"/>
            <a:ext cx="2743200" cy="365125"/>
          </a:xfrm>
        </p:spPr>
        <p:txBody>
          <a:bodyPr/>
          <a:lstStyle/>
          <a:p>
            <a:fld id="{CCD72530-72A3-4A8A-B155-45FBB276416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26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CA88A-56EC-45BF-BBA0-6BB02A1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238" y="741362"/>
            <a:ext cx="9260274" cy="661987"/>
          </a:xfrm>
        </p:spPr>
        <p:txBody>
          <a:bodyPr anchor="t">
            <a:normAutofit/>
          </a:bodyPr>
          <a:lstStyle/>
          <a:p>
            <a:pPr algn="ctr"/>
            <a:r>
              <a:rPr lang="de-DE" sz="28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Besonderheiten Franchise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8CE659-18B8-4F29-AEE1-80892032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870" y="1457325"/>
            <a:ext cx="9139237" cy="493871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de-DE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de-DE" sz="6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>Franchisesysteme sind unterschiedlich strukturiert und nicht pauschal einschätzbar.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/>
            </a:r>
            <a:br>
              <a:rPr lang="de-DE" sz="72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>Sie haben teils eigene- und Franchisenehmer-Standorte, was ganz wesentlich für </a:t>
            </a:r>
            <a:br>
              <a:rPr lang="de-DE" sz="72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>     die Herangehensweise ist.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/>
            </a:r>
            <a:br>
              <a:rPr lang="de-DE" sz="72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de-DE" sz="7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>Franchisezentralen haben bei der Implementierung von neuen Lösungen völlig</a:t>
            </a:r>
            <a:br>
              <a:rPr lang="de-DE" sz="72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>     unterschiedliche Möglichkeiten, um diese bei den Franchisenehmern einzufordern.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/>
            </a:r>
            <a:br>
              <a:rPr lang="de-DE" sz="72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de-DE" sz="7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>Franchisegeber haben </a:t>
            </a:r>
            <a:r>
              <a:rPr lang="de-DE" sz="7200" dirty="0" smtClean="0">
                <a:solidFill>
                  <a:prstClr val="black"/>
                </a:solidFill>
                <a:latin typeface="Avenir Next LT Pro Light"/>
              </a:rPr>
              <a:t>teils andere </a:t>
            </a: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>Interessen als Franchisenehmer, wenn es um</a:t>
            </a:r>
            <a:br>
              <a:rPr lang="de-DE" sz="72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>     Veränderungen, Investitionen und Innovationen geht.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/>
            </a:r>
            <a:br>
              <a:rPr lang="de-DE" sz="72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de-DE" sz="7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>Franchisesysteme nachhaltig zu durchdringen, ist aufwendiger, vielschichtiger</a:t>
            </a:r>
            <a:br>
              <a:rPr lang="de-DE" sz="72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>     und komplizierter als zum Beispiel bei Filialisten.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/>
            </a:r>
            <a:br>
              <a:rPr lang="de-DE" sz="72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de-DE" sz="7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200" dirty="0" smtClean="0">
                <a:solidFill>
                  <a:prstClr val="black"/>
                </a:solidFill>
                <a:latin typeface="Avenir Next LT Pro Light"/>
              </a:rPr>
              <a:t>Franchisesysteme sind sehr Marken affin und diesbezüglich sehr </a:t>
            </a:r>
            <a:r>
              <a:rPr lang="de-DE" sz="7200" dirty="0" smtClean="0">
                <a:solidFill>
                  <a:prstClr val="black"/>
                </a:solidFill>
                <a:latin typeface="Avenir Next LT Pro Light"/>
              </a:rPr>
              <a:t>anspruchsvoll.</a:t>
            </a: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/>
            </a:r>
            <a:br>
              <a:rPr lang="de-DE" sz="7200" dirty="0">
                <a:solidFill>
                  <a:prstClr val="black"/>
                </a:solidFill>
                <a:latin typeface="Avenir Next LT Pro Light"/>
              </a:rPr>
            </a:br>
            <a:r>
              <a:rPr lang="de-DE" sz="7200" dirty="0">
                <a:solidFill>
                  <a:prstClr val="black"/>
                </a:solidFill>
                <a:latin typeface="Avenir Next LT Pro Light"/>
              </a:rPr>
              <a:t> </a:t>
            </a:r>
          </a:p>
          <a:p>
            <a:pPr marL="0" lvl="0" indent="0">
              <a:lnSpc>
                <a:spcPct val="120000"/>
              </a:lnSpc>
              <a:buNone/>
            </a:pPr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49DBDE-D07C-434E-9100-4445B9E12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6" y="837547"/>
            <a:ext cx="1560711" cy="49381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A7F956-26B4-47F8-B516-9D0B192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91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CA88A-56EC-45BF-BBA0-6BB02A1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277" y="841248"/>
            <a:ext cx="8423661" cy="555625"/>
          </a:xfrm>
        </p:spPr>
        <p:txBody>
          <a:bodyPr anchor="t">
            <a:normAutofit/>
          </a:bodyPr>
          <a:lstStyle/>
          <a:p>
            <a:pPr algn="ctr"/>
            <a:r>
              <a:rPr lang="de-DE" sz="28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Leistungsübersicht Teil 1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8CE659-18B8-4F29-AEE1-80892032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157" y="1608931"/>
            <a:ext cx="9183686" cy="4776596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de-DE" sz="1800" dirty="0">
                <a:latin typeface="Avenir Next LT Pro Light" panose="020B0304020202020204" pitchFamily="34" charset="0"/>
              </a:rPr>
              <a:t>1. Aus einem Fundus von ca. 900 Franchisesystemen erarbeiten wir gemeinsam mit</a:t>
            </a:r>
            <a:br>
              <a:rPr lang="de-DE" sz="1800" dirty="0">
                <a:latin typeface="Avenir Next LT Pro Light" panose="020B0304020202020204" pitchFamily="34" charset="0"/>
              </a:rPr>
            </a:br>
            <a:r>
              <a:rPr lang="de-DE" sz="1800" dirty="0">
                <a:latin typeface="Avenir Next LT Pro Light" panose="020B0304020202020204" pitchFamily="34" charset="0"/>
              </a:rPr>
              <a:t>    unseren Partnern einen potenziellen  Absatzmarkt und erstellen daraus eine</a:t>
            </a:r>
            <a:br>
              <a:rPr lang="de-DE" sz="1800" dirty="0">
                <a:latin typeface="Avenir Next LT Pro Light" panose="020B0304020202020204" pitchFamily="34" charset="0"/>
              </a:rPr>
            </a:br>
            <a:r>
              <a:rPr lang="de-DE" sz="1800" dirty="0">
                <a:latin typeface="Avenir Next LT Pro Light" panose="020B0304020202020204" pitchFamily="34" charset="0"/>
              </a:rPr>
              <a:t>    Marktanalyse.</a:t>
            </a:r>
            <a:br>
              <a:rPr lang="de-DE" sz="1800" dirty="0">
                <a:latin typeface="Avenir Next LT Pro Light" panose="020B0304020202020204" pitchFamily="34" charset="0"/>
              </a:rPr>
            </a:br>
            <a:r>
              <a:rPr lang="de-DE" sz="1800" dirty="0">
                <a:latin typeface="Avenir Next LT Pro Light" panose="020B0304020202020204" pitchFamily="34" charset="0"/>
              </a:rPr>
              <a:t/>
            </a:r>
            <a:br>
              <a:rPr lang="de-DE" sz="1800" dirty="0">
                <a:latin typeface="Avenir Next LT Pro Light" panose="020B0304020202020204" pitchFamily="34" charset="0"/>
              </a:rPr>
            </a:br>
            <a:r>
              <a:rPr lang="de-DE" sz="1800" dirty="0">
                <a:latin typeface="Avenir Next LT Pro Light" panose="020B0304020202020204" pitchFamily="34" charset="0"/>
              </a:rPr>
              <a:t>2. Über einen Workshop lernen wir Ihre Marktposition, Ihre Nutzenargumentation, </a:t>
            </a:r>
            <a:br>
              <a:rPr lang="de-DE" sz="1800" dirty="0">
                <a:latin typeface="Avenir Next LT Pro Light" panose="020B0304020202020204" pitchFamily="34" charset="0"/>
              </a:rPr>
            </a:br>
            <a:r>
              <a:rPr lang="de-DE" sz="1800" dirty="0">
                <a:latin typeface="Avenir Next LT Pro Light" panose="020B0304020202020204" pitchFamily="34" charset="0"/>
              </a:rPr>
              <a:t>     Ihre Lösungen und Produkte </a:t>
            </a:r>
            <a:r>
              <a:rPr lang="de-DE" sz="1800" dirty="0" smtClean="0">
                <a:latin typeface="Avenir Next LT Pro Light" panose="020B0304020202020204" pitchFamily="34" charset="0"/>
              </a:rPr>
              <a:t>zu verstehen</a:t>
            </a:r>
            <a:r>
              <a:rPr lang="de-DE" sz="1800" dirty="0">
                <a:latin typeface="Avenir Next LT Pro Light" panose="020B0304020202020204" pitchFamily="34" charset="0"/>
              </a:rPr>
              <a:t>. Ferner werden die </a:t>
            </a:r>
            <a:r>
              <a:rPr lang="de-DE" sz="1800" dirty="0" smtClean="0">
                <a:latin typeface="Avenir Next LT Pro Light" panose="020B0304020202020204" pitchFamily="34" charset="0"/>
              </a:rPr>
              <a:t>gemeinsamen in- </a:t>
            </a:r>
            <a:r>
              <a:rPr lang="de-DE" sz="1800" dirty="0" smtClean="0">
                <a:latin typeface="Avenir Next LT Pro Light" panose="020B0304020202020204" pitchFamily="34" charset="0"/>
              </a:rPr>
              <a:t/>
            </a:r>
            <a:br>
              <a:rPr lang="de-DE" sz="1800" dirty="0" smtClean="0">
                <a:latin typeface="Avenir Next LT Pro Light" panose="020B0304020202020204" pitchFamily="34" charset="0"/>
              </a:rPr>
            </a:br>
            <a:r>
              <a:rPr lang="de-DE" sz="1800" dirty="0" smtClean="0">
                <a:latin typeface="Avenir Next LT Pro Light" panose="020B0304020202020204" pitchFamily="34" charset="0"/>
              </a:rPr>
              <a:t>     und externen </a:t>
            </a:r>
            <a:r>
              <a:rPr lang="de-DE" sz="1800" dirty="0" smtClean="0">
                <a:latin typeface="Avenir Next LT Pro Light" panose="020B0304020202020204" pitchFamily="34" charset="0"/>
              </a:rPr>
              <a:t>Kommunikationswege definiert</a:t>
            </a:r>
            <a:r>
              <a:rPr lang="de-DE" sz="1800" dirty="0">
                <a:latin typeface="Avenir Next LT Pro Light" panose="020B0304020202020204" pitchFamily="34" charset="0"/>
              </a:rPr>
              <a:t>.</a:t>
            </a:r>
            <a:br>
              <a:rPr lang="de-DE" sz="1800" dirty="0">
                <a:latin typeface="Avenir Next LT Pro Light" panose="020B0304020202020204" pitchFamily="34" charset="0"/>
              </a:rPr>
            </a:br>
            <a:endParaRPr lang="de-DE" sz="1800" dirty="0">
              <a:latin typeface="Avenir Next LT Pro Light" panose="020B03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de-DE" sz="1800" dirty="0">
                <a:latin typeface="Avenir Next LT Pro Light" panose="020B0304020202020204" pitchFamily="34" charset="0"/>
              </a:rPr>
              <a:t>3. Ab diesem Zeitpunkt sind wir </a:t>
            </a:r>
            <a:r>
              <a:rPr lang="de-DE" sz="1800" dirty="0" smtClean="0">
                <a:latin typeface="Avenir Next LT Pro Light" panose="020B0304020202020204" pitchFamily="34" charset="0"/>
              </a:rPr>
              <a:t>Ihr </a:t>
            </a:r>
            <a:r>
              <a:rPr lang="de-DE" sz="1800" dirty="0" err="1" smtClean="0">
                <a:latin typeface="Avenir Next LT Pro Light" panose="020B0304020202020204" pitchFamily="34" charset="0"/>
              </a:rPr>
              <a:t>Ambassador</a:t>
            </a:r>
            <a:r>
              <a:rPr lang="de-DE" sz="1800" dirty="0" smtClean="0">
                <a:latin typeface="Avenir Next LT Pro Light" panose="020B0304020202020204" pitchFamily="34" charset="0"/>
              </a:rPr>
              <a:t> </a:t>
            </a:r>
            <a:r>
              <a:rPr lang="de-DE" sz="1800" dirty="0">
                <a:latin typeface="Avenir Next LT Pro Light" panose="020B0304020202020204" pitchFamily="34" charset="0"/>
              </a:rPr>
              <a:t>bei unseren Beratungsgesprächen,</a:t>
            </a:r>
            <a:br>
              <a:rPr lang="de-DE" sz="1800" dirty="0">
                <a:latin typeface="Avenir Next LT Pro Light" panose="020B0304020202020204" pitchFamily="34" charset="0"/>
              </a:rPr>
            </a:br>
            <a:r>
              <a:rPr lang="de-DE" sz="1800" dirty="0">
                <a:latin typeface="Avenir Next LT Pro Light" panose="020B0304020202020204" pitchFamily="34" charset="0"/>
              </a:rPr>
              <a:t>    die wir gezielt oder turnusmäßig mit den Franchisezentralen abhalten.</a:t>
            </a:r>
            <a:br>
              <a:rPr lang="de-DE" sz="1800" dirty="0">
                <a:latin typeface="Avenir Next LT Pro Light" panose="020B0304020202020204" pitchFamily="34" charset="0"/>
              </a:rPr>
            </a:br>
            <a:endParaRPr lang="de-DE" sz="1800" dirty="0">
              <a:latin typeface="Avenir Next LT Pro Light" panose="020B03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de-DE" sz="1800" dirty="0">
                <a:latin typeface="Avenir Next LT Pro Light" panose="020B0304020202020204" pitchFamily="34" charset="0"/>
              </a:rPr>
              <a:t>4. </a:t>
            </a:r>
            <a:r>
              <a:rPr lang="de-DE" sz="1800" dirty="0" smtClean="0">
                <a:latin typeface="Avenir Next LT Pro Light" panose="020B0304020202020204" pitchFamily="34" charset="0"/>
              </a:rPr>
              <a:t>Ihre Innovationen, Mehrwerte und Visionen bereiten wir gezielt auf und transportieren</a:t>
            </a:r>
            <a:br>
              <a:rPr lang="de-DE" sz="1800" dirty="0" smtClean="0">
                <a:latin typeface="Avenir Next LT Pro Light" panose="020B0304020202020204" pitchFamily="34" charset="0"/>
              </a:rPr>
            </a:br>
            <a:r>
              <a:rPr lang="de-DE" sz="1800" dirty="0" smtClean="0">
                <a:latin typeface="Avenir Next LT Pro Light" panose="020B0304020202020204" pitchFamily="34" charset="0"/>
              </a:rPr>
              <a:t>    das </a:t>
            </a:r>
            <a:r>
              <a:rPr lang="de-DE" sz="1800" dirty="0" smtClean="0">
                <a:latin typeface="Avenir Next LT Pro Light" panose="020B0304020202020204" pitchFamily="34" charset="0"/>
              </a:rPr>
              <a:t>Know-how </a:t>
            </a:r>
            <a:r>
              <a:rPr lang="de-DE" sz="1800" dirty="0" smtClean="0">
                <a:latin typeface="Avenir Next LT Pro Light" panose="020B0304020202020204" pitchFamily="34" charset="0"/>
              </a:rPr>
              <a:t>in den </a:t>
            </a:r>
            <a:r>
              <a:rPr lang="de-DE" sz="1800" dirty="0" smtClean="0">
                <a:latin typeface="Avenir Next LT Pro Light" panose="020B0304020202020204" pitchFamily="34" charset="0"/>
              </a:rPr>
              <a:t>Zielmarkt.</a:t>
            </a:r>
            <a:r>
              <a:rPr lang="de-DE" sz="1800" dirty="0">
                <a:latin typeface="Avenir Next LT Pro Light" panose="020B0304020202020204" pitchFamily="34" charset="0"/>
              </a:rPr>
              <a:t/>
            </a:r>
            <a:br>
              <a:rPr lang="de-DE" sz="1800" dirty="0">
                <a:latin typeface="Avenir Next LT Pro Light" panose="020B0304020202020204" pitchFamily="34" charset="0"/>
              </a:rPr>
            </a:br>
            <a:r>
              <a:rPr lang="de-DE" sz="1800" dirty="0">
                <a:latin typeface="Avenir Next LT Pro Light" panose="020B0304020202020204" pitchFamily="34" charset="0"/>
              </a:rPr>
              <a:t>      </a:t>
            </a:r>
          </a:p>
          <a:p>
            <a:endParaRPr lang="de-DE" sz="1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0190A7-82A2-4104-8712-031EABBD7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57" y="837547"/>
            <a:ext cx="1560711" cy="49381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F790F7-41DA-4D63-BE24-268BB10E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92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CA88A-56EC-45BF-BBA0-6BB02A1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277" y="841248"/>
            <a:ext cx="8423661" cy="957072"/>
          </a:xfrm>
        </p:spPr>
        <p:txBody>
          <a:bodyPr anchor="t">
            <a:noAutofit/>
          </a:bodyPr>
          <a:lstStyle/>
          <a:p>
            <a:pPr algn="ctr"/>
            <a:r>
              <a:rPr lang="de-DE" sz="28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Leistungsübersicht Teil 2</a:t>
            </a:r>
            <a:br>
              <a:rPr lang="de-DE" sz="2800" dirty="0">
                <a:solidFill>
                  <a:schemeClr val="accent1"/>
                </a:solidFill>
                <a:latin typeface="Avenir Next LT Pro" panose="020B0504020202020204" pitchFamily="34" charset="0"/>
              </a:rPr>
            </a:br>
            <a:endParaRPr lang="de-DE" sz="2800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8CE659-18B8-4F29-AEE1-80892032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089" y="1629469"/>
            <a:ext cx="9183686" cy="4849798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de-DE" sz="1600" dirty="0">
                <a:solidFill>
                  <a:schemeClr val="bg2">
                    <a:lumMod val="25000"/>
                  </a:schemeClr>
                </a:solidFill>
                <a:latin typeface="Avenir Next LT Pro Light" panose="020B0304020202020204" pitchFamily="34" charset="0"/>
              </a:rPr>
              <a:t>5</a:t>
            </a:r>
            <a:r>
              <a:rPr lang="de-DE" sz="1600" dirty="0">
                <a:latin typeface="Avenir Next LT Pro Light" panose="020B0304020202020204" pitchFamily="34" charset="0"/>
              </a:rPr>
              <a:t>. </a:t>
            </a:r>
            <a:r>
              <a:rPr lang="de-DE" sz="1600" dirty="0" smtClean="0">
                <a:latin typeface="Avenir Next LT Pro Light" panose="020B0304020202020204" pitchFamily="34" charset="0"/>
              </a:rPr>
              <a:t>Die </a:t>
            </a:r>
            <a:r>
              <a:rPr lang="de-DE" sz="1600" dirty="0" smtClean="0">
                <a:latin typeface="Avenir Next LT Pro Light" panose="020B0304020202020204" pitchFamily="34" charset="0"/>
              </a:rPr>
              <a:t>Projekte </a:t>
            </a:r>
            <a:r>
              <a:rPr lang="de-DE" sz="1600" dirty="0" smtClean="0">
                <a:latin typeface="Avenir Next LT Pro Light" panose="020B0304020202020204" pitchFamily="34" charset="0"/>
              </a:rPr>
              <a:t>begleiten </a:t>
            </a:r>
            <a:r>
              <a:rPr lang="de-DE" sz="1600" dirty="0">
                <a:latin typeface="Avenir Next LT Pro Light" panose="020B0304020202020204" pitchFamily="34" charset="0"/>
              </a:rPr>
              <a:t>wir strategisch wie </a:t>
            </a:r>
            <a:r>
              <a:rPr lang="de-DE" sz="1600" dirty="0" smtClean="0">
                <a:latin typeface="Avenir Next LT Pro Light" panose="020B0304020202020204" pitchFamily="34" charset="0"/>
              </a:rPr>
              <a:t>folgt:</a:t>
            </a:r>
            <a:r>
              <a:rPr lang="de-DE" sz="1600" dirty="0">
                <a:latin typeface="Avenir Next LT Pro Light" panose="020B0304020202020204" pitchFamily="34" charset="0"/>
              </a:rPr>
              <a:t/>
            </a:r>
            <a:br>
              <a:rPr lang="de-DE" sz="1600" dirty="0">
                <a:latin typeface="Avenir Next LT Pro Light" panose="020B0304020202020204" pitchFamily="34" charset="0"/>
              </a:rPr>
            </a:br>
            <a:endParaRPr lang="de-DE" sz="1600" dirty="0">
              <a:latin typeface="Avenir Next LT Pro Light" panose="020B03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de-DE" sz="1600" dirty="0">
                <a:latin typeface="Avenir Next LT Pro Light" panose="020B0304020202020204" pitchFamily="34" charset="0"/>
                <a:cs typeface="Arial" panose="020B0604020202020204" pitchFamily="34" charset="0"/>
              </a:rPr>
              <a:t>► </a:t>
            </a:r>
            <a:r>
              <a:rPr lang="de-DE" sz="1600" dirty="0" smtClean="0">
                <a:latin typeface="Avenir Next LT Pro Light" panose="020B0304020202020204" pitchFamily="34" charset="0"/>
                <a:cs typeface="Arial" panose="020B0604020202020204" pitchFamily="34" charset="0"/>
              </a:rPr>
              <a:t>Vorbereitung, Generierung und Übermittlung h</a:t>
            </a:r>
            <a:r>
              <a:rPr lang="de-DE" sz="1600" dirty="0" smtClean="0">
                <a:latin typeface="Avenir Next LT Pro Light" panose="020B0304020202020204" pitchFamily="34" charset="0"/>
              </a:rPr>
              <a:t>ochwertiger </a:t>
            </a:r>
            <a:r>
              <a:rPr lang="de-DE" sz="1600" dirty="0">
                <a:latin typeface="Avenir Next LT Pro Light" panose="020B0304020202020204" pitchFamily="34" charset="0"/>
              </a:rPr>
              <a:t>und persönlicher Kontakte mit </a:t>
            </a:r>
            <a:r>
              <a:rPr lang="de-DE" sz="1600" dirty="0" smtClean="0">
                <a:latin typeface="Avenir Next LT Pro Light" panose="020B0304020202020204" pitchFamily="34" charset="0"/>
              </a:rPr>
              <a:t>dem </a:t>
            </a:r>
            <a:br>
              <a:rPr lang="de-DE" sz="1600" dirty="0" smtClean="0">
                <a:latin typeface="Avenir Next LT Pro Light" panose="020B0304020202020204" pitchFamily="34" charset="0"/>
              </a:rPr>
            </a:br>
            <a:r>
              <a:rPr lang="de-DE" sz="1600" dirty="0" smtClean="0">
                <a:latin typeface="Avenir Next LT Pro Light" panose="020B0304020202020204" pitchFamily="34" charset="0"/>
              </a:rPr>
              <a:t>     </a:t>
            </a:r>
            <a:r>
              <a:rPr lang="de-DE" sz="1600" dirty="0" smtClean="0">
                <a:latin typeface="Avenir Next LT Pro Light" panose="020B0304020202020204" pitchFamily="34" charset="0"/>
              </a:rPr>
              <a:t>Ziel, </a:t>
            </a:r>
            <a:r>
              <a:rPr lang="de-DE" sz="1600" dirty="0" smtClean="0">
                <a:latin typeface="Avenir Next LT Pro Light" panose="020B0304020202020204" pitchFamily="34" charset="0"/>
              </a:rPr>
              <a:t>Umsatz für Sie zu </a:t>
            </a:r>
            <a:r>
              <a:rPr lang="de-DE" sz="1600" dirty="0" smtClean="0">
                <a:latin typeface="Avenir Next LT Pro Light" panose="020B0304020202020204" pitchFamily="34" charset="0"/>
              </a:rPr>
              <a:t>generieren,</a:t>
            </a:r>
            <a:r>
              <a:rPr lang="de-DE" sz="1600" dirty="0">
                <a:latin typeface="Avenir Next LT Pro Light" panose="020B0304020202020204" pitchFamily="34" charset="0"/>
              </a:rPr>
              <a:t/>
            </a:r>
            <a:br>
              <a:rPr lang="de-DE" sz="1600" dirty="0">
                <a:latin typeface="Avenir Next LT Pro Light" panose="020B0304020202020204" pitchFamily="34" charset="0"/>
              </a:rPr>
            </a:br>
            <a:r>
              <a:rPr lang="de-DE" sz="1600" dirty="0">
                <a:latin typeface="Avenir Next LT Pro Light" panose="020B0304020202020204" pitchFamily="34" charset="0"/>
              </a:rPr>
              <a:t/>
            </a:r>
            <a:br>
              <a:rPr lang="de-DE" sz="1600" dirty="0">
                <a:latin typeface="Avenir Next LT Pro Light" panose="020B0304020202020204" pitchFamily="34" charset="0"/>
              </a:rPr>
            </a:br>
            <a:r>
              <a:rPr lang="de-DE" sz="1600" dirty="0">
                <a:latin typeface="Avenir Next LT Pro Light" panose="020B0304020202020204" pitchFamily="34" charset="0"/>
              </a:rPr>
              <a:t> </a:t>
            </a:r>
            <a:r>
              <a:rPr lang="de-DE" sz="1600" dirty="0">
                <a:latin typeface="Avenir Next LT Pro Light" panose="020B0304020202020204" pitchFamily="34" charset="0"/>
                <a:cs typeface="Arial" panose="020B0604020202020204" pitchFamily="34" charset="0"/>
              </a:rPr>
              <a:t>► </a:t>
            </a:r>
            <a:r>
              <a:rPr lang="de-DE" sz="1600" dirty="0">
                <a:latin typeface="Avenir Next LT Pro Light" panose="020B0304020202020204" pitchFamily="34" charset="0"/>
              </a:rPr>
              <a:t>Projektbegleitung im Bereich Kommunikation und Vertriebskonzepte, um mit so wenig wie</a:t>
            </a:r>
            <a:br>
              <a:rPr lang="de-DE" sz="1600" dirty="0">
                <a:latin typeface="Avenir Next LT Pro Light" panose="020B0304020202020204" pitchFamily="34" charset="0"/>
              </a:rPr>
            </a:br>
            <a:r>
              <a:rPr lang="de-DE" sz="1600" dirty="0">
                <a:latin typeface="Avenir Next LT Pro Light" panose="020B0304020202020204" pitchFamily="34" charset="0"/>
              </a:rPr>
              <a:t>     </a:t>
            </a:r>
            <a:r>
              <a:rPr lang="de-DE" sz="1600" dirty="0" smtClean="0">
                <a:latin typeface="Avenir Next LT Pro Light" panose="020B0304020202020204" pitchFamily="34" charset="0"/>
              </a:rPr>
              <a:t> möglich </a:t>
            </a:r>
            <a:r>
              <a:rPr lang="de-DE" sz="1600" dirty="0">
                <a:latin typeface="Avenir Next LT Pro Light" panose="020B0304020202020204" pitchFamily="34" charset="0"/>
              </a:rPr>
              <a:t>Aufwand den gewünschten Umsatz in der Fläche generieren zu können,</a:t>
            </a:r>
            <a:br>
              <a:rPr lang="de-DE" sz="1600" dirty="0">
                <a:latin typeface="Avenir Next LT Pro Light" panose="020B0304020202020204" pitchFamily="34" charset="0"/>
              </a:rPr>
            </a:br>
            <a:r>
              <a:rPr lang="de-DE" sz="1600" dirty="0">
                <a:latin typeface="Avenir Next LT Pro Light" panose="020B0304020202020204" pitchFamily="34" charset="0"/>
              </a:rPr>
              <a:t/>
            </a:r>
            <a:br>
              <a:rPr lang="de-DE" sz="1600" dirty="0">
                <a:latin typeface="Avenir Next LT Pro Light" panose="020B0304020202020204" pitchFamily="34" charset="0"/>
              </a:rPr>
            </a:br>
            <a:r>
              <a:rPr lang="de-DE" sz="1600" dirty="0">
                <a:latin typeface="Avenir Next LT Pro Light" panose="020B0304020202020204" pitchFamily="34" charset="0"/>
              </a:rPr>
              <a:t> </a:t>
            </a:r>
            <a:r>
              <a:rPr lang="de-DE" sz="1600" dirty="0">
                <a:latin typeface="Avenir Next LT Pro Light" panose="020B0304020202020204" pitchFamily="34" charset="0"/>
                <a:cs typeface="Arial" panose="020B0604020202020204" pitchFamily="34" charset="0"/>
              </a:rPr>
              <a:t>► </a:t>
            </a:r>
            <a:r>
              <a:rPr lang="de-DE" sz="1600" dirty="0">
                <a:latin typeface="Avenir Next LT Pro Light" panose="020B0304020202020204" pitchFamily="34" charset="0"/>
              </a:rPr>
              <a:t>Information und Wiedervorlage, falls Geschäftskontakte erst </a:t>
            </a:r>
            <a:r>
              <a:rPr lang="de-DE" sz="1600" dirty="0" smtClean="0">
                <a:latin typeface="Avenir Next LT Pro Light" panose="020B0304020202020204" pitchFamily="34" charset="0"/>
              </a:rPr>
              <a:t>versetzt </a:t>
            </a:r>
            <a:r>
              <a:rPr lang="de-DE" sz="1600" dirty="0">
                <a:latin typeface="Avenir Next LT Pro Light" panose="020B0304020202020204" pitchFamily="34" charset="0"/>
              </a:rPr>
              <a:t>möglich werden,</a:t>
            </a:r>
            <a:br>
              <a:rPr lang="de-DE" sz="1600" dirty="0">
                <a:latin typeface="Avenir Next LT Pro Light" panose="020B0304020202020204" pitchFamily="34" charset="0"/>
              </a:rPr>
            </a:br>
            <a:r>
              <a:rPr lang="de-DE" sz="1600" dirty="0">
                <a:latin typeface="Avenir Next LT Pro Light" panose="020B0304020202020204" pitchFamily="34" charset="0"/>
              </a:rPr>
              <a:t/>
            </a:r>
            <a:br>
              <a:rPr lang="de-DE" sz="1600" dirty="0">
                <a:latin typeface="Avenir Next LT Pro Light" panose="020B0304020202020204" pitchFamily="34" charset="0"/>
              </a:rPr>
            </a:br>
            <a:r>
              <a:rPr lang="de-DE" sz="1600" dirty="0">
                <a:latin typeface="Avenir Next LT Pro Light" panose="020B0304020202020204" pitchFamily="34" charset="0"/>
              </a:rPr>
              <a:t> </a:t>
            </a:r>
            <a:r>
              <a:rPr lang="de-DE" sz="1600" dirty="0">
                <a:latin typeface="Avenir Next LT Pro Light" panose="020B0304020202020204" pitchFamily="34" charset="0"/>
                <a:cs typeface="Arial" panose="020B0604020202020204" pitchFamily="34" charset="0"/>
              </a:rPr>
              <a:t>► </a:t>
            </a:r>
            <a:r>
              <a:rPr lang="de-DE" sz="1600" dirty="0">
                <a:latin typeface="Avenir Next LT Pro Light" panose="020B0304020202020204" pitchFamily="34" charset="0"/>
              </a:rPr>
              <a:t>Mitteilung über geplante Gespräche mit Franchisesystemen, damit Sie gezielte Lösungen </a:t>
            </a:r>
            <a:r>
              <a:rPr lang="de-DE" sz="1600" dirty="0" smtClean="0">
                <a:latin typeface="Avenir Next LT Pro Light" panose="020B0304020202020204" pitchFamily="34" charset="0"/>
              </a:rPr>
              <a:t>für</a:t>
            </a:r>
            <a:r>
              <a:rPr lang="de-DE" sz="1600" dirty="0">
                <a:latin typeface="Avenir Next LT Pro Light" panose="020B0304020202020204" pitchFamily="34" charset="0"/>
              </a:rPr>
              <a:t/>
            </a:r>
            <a:br>
              <a:rPr lang="de-DE" sz="1600" dirty="0">
                <a:latin typeface="Avenir Next LT Pro Light" panose="020B0304020202020204" pitchFamily="34" charset="0"/>
              </a:rPr>
            </a:br>
            <a:r>
              <a:rPr lang="de-DE" sz="1600" dirty="0">
                <a:latin typeface="Avenir Next LT Pro Light" panose="020B0304020202020204" pitchFamily="34" charset="0"/>
              </a:rPr>
              <a:t>      EPS </a:t>
            </a:r>
            <a:r>
              <a:rPr lang="de-DE" sz="1600" dirty="0" smtClean="0">
                <a:latin typeface="Avenir Next LT Pro Light" panose="020B0304020202020204" pitchFamily="34" charset="0"/>
              </a:rPr>
              <a:t>aufbereiten können, </a:t>
            </a:r>
            <a:r>
              <a:rPr lang="de-DE" sz="1600" dirty="0">
                <a:latin typeface="Avenir Next LT Pro Light" panose="020B0304020202020204" pitchFamily="34" charset="0"/>
              </a:rPr>
              <a:t>um diese dort professionell zu repräsentieren,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de-DE" sz="1600" dirty="0">
                <a:latin typeface="Avenir Next LT Pro Light" panose="020B0304020202020204" pitchFamily="34" charset="0"/>
              </a:rPr>
              <a:t>    </a:t>
            </a:r>
            <a:br>
              <a:rPr lang="de-DE" sz="1600" dirty="0">
                <a:latin typeface="Avenir Next LT Pro Light" panose="020B0304020202020204" pitchFamily="34" charset="0"/>
              </a:rPr>
            </a:br>
            <a:r>
              <a:rPr lang="de-DE" sz="1600" dirty="0">
                <a:latin typeface="Avenir Next LT Pro Light" panose="020B03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Arial" panose="020B0604020202020204" pitchFamily="34" charset="0"/>
              </a:rPr>
              <a:t>► Reflexion der Projektentwicklungen durch permanenten Austausch,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Arial" panose="020B0604020202020204" pitchFamily="34" charset="0"/>
              </a:rPr>
            </a:br>
            <a:endParaRPr kumimoji="0" lang="de-D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 Light" panose="020B03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de-DE" sz="1600" dirty="0">
                <a:latin typeface="Avenir Next LT Pro Light" panose="020B03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Arial" panose="020B0604020202020204" pitchFamily="34" charset="0"/>
              </a:rPr>
              <a:t>►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  <a:cs typeface="Arial" panose="020B0604020202020204" pitchFamily="34" charset="0"/>
              </a:rPr>
              <a:t>Individualisierung der Lösungen auf die speziellen Bedürfnisse der potenziellen Kunden.</a:t>
            </a:r>
            <a:endParaRPr lang="de-DE" sz="1600" dirty="0">
              <a:latin typeface="Avenir Next LT Pro Light" panose="020B03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de-DE" sz="1600" dirty="0">
                <a:latin typeface="Avenir Next LT Pro Light" panose="020B0304020202020204" pitchFamily="34" charset="0"/>
              </a:rPr>
              <a:t> </a:t>
            </a:r>
            <a:r>
              <a:rPr lang="de-DE" sz="1600" dirty="0">
                <a:latin typeface="Avenir Next LT Pro Light" panose="020B0304020202020204" pitchFamily="34" charset="0"/>
                <a:cs typeface="Arial" panose="020B0604020202020204" pitchFamily="34" charset="0"/>
              </a:rPr>
              <a:t>► </a:t>
            </a:r>
            <a:r>
              <a:rPr lang="de-DE" sz="1600" u="sng" dirty="0">
                <a:latin typeface="Avenir Next LT Pro Light" panose="020B0304020202020204" pitchFamily="34" charset="0"/>
              </a:rPr>
              <a:t>Fazit:</a:t>
            </a:r>
            <a:r>
              <a:rPr lang="de-DE" sz="1600" dirty="0">
                <a:latin typeface="Avenir Next LT Pro Light" panose="020B0304020202020204" pitchFamily="34" charset="0"/>
              </a:rPr>
              <a:t>  </a:t>
            </a:r>
            <a:br>
              <a:rPr lang="de-DE" sz="1600" dirty="0">
                <a:latin typeface="Avenir Next LT Pro Light" panose="020B0304020202020204" pitchFamily="34" charset="0"/>
              </a:rPr>
            </a:br>
            <a:r>
              <a:rPr lang="de-DE" sz="1600" dirty="0">
                <a:latin typeface="Avenir Next LT Pro Light" panose="020B0304020202020204" pitchFamily="34" charset="0"/>
              </a:rPr>
              <a:t>      EPS ermittelt das Marktpotenzial Ihrer Wunschkunden und generiert Kontakte, </a:t>
            </a:r>
            <a:br>
              <a:rPr lang="de-DE" sz="1600" dirty="0">
                <a:latin typeface="Avenir Next LT Pro Light" panose="020B0304020202020204" pitchFamily="34" charset="0"/>
              </a:rPr>
            </a:br>
            <a:r>
              <a:rPr lang="de-DE" sz="1600" dirty="0">
                <a:latin typeface="Avenir Next LT Pro Light" panose="020B0304020202020204" pitchFamily="34" charset="0"/>
              </a:rPr>
              <a:t>      die professionell vorbereitet und begleitet werden.</a:t>
            </a:r>
            <a:r>
              <a:rPr lang="de-DE" sz="1600" b="1" dirty="0">
                <a:latin typeface="Avenir Next LT Pro Light" panose="020B0304020202020204" pitchFamily="34" charset="0"/>
              </a:rPr>
              <a:t> EPS </a:t>
            </a:r>
            <a:r>
              <a:rPr lang="de-DE" sz="1600" dirty="0">
                <a:latin typeface="Avenir Next LT Pro Light" panose="020B0304020202020204" pitchFamily="34" charset="0"/>
              </a:rPr>
              <a:t>ist </a:t>
            </a:r>
            <a:r>
              <a:rPr lang="de-DE" sz="1600" dirty="0" smtClean="0">
                <a:latin typeface="Avenir Next LT Pro Light" panose="020B0304020202020204" pitchFamily="34" charset="0"/>
              </a:rPr>
              <a:t>damit Ihr externer Key Account.</a:t>
            </a:r>
            <a:r>
              <a:rPr lang="de-DE" sz="1600" dirty="0">
                <a:latin typeface="Avenir Next LT Pro Light" panose="020B0304020202020204" pitchFamily="34" charset="0"/>
              </a:rPr>
              <a:t/>
            </a:r>
            <a:br>
              <a:rPr lang="de-DE" sz="1600" dirty="0">
                <a:latin typeface="Avenir Next LT Pro Light" panose="020B0304020202020204" pitchFamily="34" charset="0"/>
              </a:rPr>
            </a:br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venir Next LT Pro Light" panose="020B0304020202020204" pitchFamily="34" charset="0"/>
              </a:rPr>
              <a:t>    </a:t>
            </a:r>
          </a:p>
          <a:p>
            <a:pPr marL="0" lvl="0" indent="0">
              <a:lnSpc>
                <a:spcPct val="120000"/>
              </a:lnSpc>
              <a:buNone/>
            </a:pP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385D4A-4EAE-47B2-84C7-835D47D8A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3" y="825965"/>
            <a:ext cx="1560711" cy="49381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7A4736-B5A9-44C9-BAB4-42699736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77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CA88A-56EC-45BF-BBA0-6BB02A1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16" y="934070"/>
            <a:ext cx="8423661" cy="555625"/>
          </a:xfrm>
        </p:spPr>
        <p:txBody>
          <a:bodyPr anchor="t">
            <a:noAutofit/>
          </a:bodyPr>
          <a:lstStyle/>
          <a:p>
            <a:r>
              <a:rPr lang="de-DE" sz="28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Voraussetzungen, um Strategiepartner zu werden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8CE659-18B8-4F29-AEE1-80892032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1" y="1310308"/>
            <a:ext cx="9139237" cy="5333011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de-DE" sz="20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de-DE" sz="1800" u="sng" dirty="0">
                <a:latin typeface="Avenir Next LT Pro Light" panose="020B0304020202020204" pitchFamily="34" charset="0"/>
              </a:rPr>
              <a:t>Hilfreich für </a:t>
            </a:r>
            <a:r>
              <a:rPr lang="de-DE" sz="1800" u="sng" dirty="0">
                <a:solidFill>
                  <a:srgbClr val="3366CC"/>
                </a:solidFill>
                <a:latin typeface="Avenir Next LT Pro Light" panose="020B0304020202020204" pitchFamily="34" charset="0"/>
              </a:rPr>
              <a:t>EPS</a:t>
            </a:r>
            <a:r>
              <a:rPr lang="de-DE" sz="1800" u="sng" dirty="0">
                <a:solidFill>
                  <a:schemeClr val="bg2">
                    <a:lumMod val="25000"/>
                  </a:schemeClr>
                </a:solidFill>
                <a:latin typeface="Avenir Next LT Pro Light" panose="020B0304020202020204" pitchFamily="34" charset="0"/>
              </a:rPr>
              <a:t> </a:t>
            </a:r>
            <a:r>
              <a:rPr lang="de-DE" sz="1800" u="sng" dirty="0">
                <a:latin typeface="Avenir Next LT Pro Light" panose="020B0304020202020204" pitchFamily="34" charset="0"/>
              </a:rPr>
              <a:t>und Sie als Strategiepartner ist es, wenn:</a:t>
            </a:r>
            <a:endParaRPr lang="de-DE" sz="1800" dirty="0">
              <a:latin typeface="Avenir Next LT Pro Light" panose="020B03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de-DE" sz="1900" dirty="0">
                <a:solidFill>
                  <a:srgbClr val="3366CC"/>
                </a:solidFill>
                <a:latin typeface="Avenir Next LT Pro Light" panose="020B0304020202020204" pitchFamily="34" charset="0"/>
              </a:rPr>
              <a:t>√</a:t>
            </a:r>
            <a:r>
              <a:rPr lang="de-DE" sz="1900" dirty="0">
                <a:solidFill>
                  <a:schemeClr val="bg2">
                    <a:lumMod val="25000"/>
                  </a:schemeClr>
                </a:solidFill>
                <a:latin typeface="Avenir Next LT Pro Light" panose="020B0304020202020204" pitchFamily="34" charset="0"/>
              </a:rPr>
              <a:t> </a:t>
            </a:r>
            <a:r>
              <a:rPr lang="de-DE" sz="1900" dirty="0">
                <a:latin typeface="Avenir Next LT Pro Light" panose="020B0304020202020204" pitchFamily="34" charset="0"/>
              </a:rPr>
              <a:t>Sie Lösungen und nicht nur reine Produkte anbieten,</a:t>
            </a:r>
            <a:br>
              <a:rPr lang="de-DE" sz="1900" dirty="0">
                <a:latin typeface="Avenir Next LT Pro Light" panose="020B0304020202020204" pitchFamily="34" charset="0"/>
              </a:rPr>
            </a:b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√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Sie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innovativ und nachhaltig arbeiten und über eine hervorragende</a:t>
            </a:r>
            <a:br>
              <a:rPr kumimoji="0" lang="de-DE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   Marktpräsenz in Ihrem </a:t>
            </a:r>
            <a:r>
              <a:rPr lang="de-DE" sz="1900" dirty="0" smtClean="0">
                <a:latin typeface="Avenir Next LT Pro Light" panose="020B0304020202020204" pitchFamily="34" charset="0"/>
              </a:rPr>
              <a:t>Segment</a:t>
            </a:r>
            <a:r>
              <a:rPr kumimoji="0" lang="de-DE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verfügen,</a:t>
            </a:r>
            <a:r>
              <a:rPr lang="de-DE" sz="1900" dirty="0">
                <a:latin typeface="Avenir Next LT Pro Light" panose="020B0304020202020204" pitchFamily="34" charset="0"/>
              </a:rPr>
              <a:t/>
            </a:r>
            <a:br>
              <a:rPr lang="de-DE" sz="1900" dirty="0">
                <a:latin typeface="Avenir Next LT Pro Light" panose="020B0304020202020204" pitchFamily="34" charset="0"/>
              </a:rPr>
            </a:b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√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bei Ihnen </a:t>
            </a:r>
            <a:r>
              <a:rPr lang="de-DE" sz="1900" dirty="0" smtClean="0">
                <a:latin typeface="Avenir Next LT Pro Light" panose="020B0304020202020204" pitchFamily="34" charset="0"/>
              </a:rPr>
              <a:t>überregional </a:t>
            </a:r>
            <a:r>
              <a:rPr lang="de-DE" sz="1900" dirty="0">
                <a:latin typeface="Avenir Next LT Pro Light" panose="020B0304020202020204" pitchFamily="34" charset="0"/>
              </a:rPr>
              <a:t>einheitliche Prozesse bei der Umsetzung von Projekten</a:t>
            </a:r>
            <a:br>
              <a:rPr lang="de-DE" sz="1900" dirty="0">
                <a:latin typeface="Avenir Next LT Pro Light" panose="020B0304020202020204" pitchFamily="34" charset="0"/>
              </a:rPr>
            </a:br>
            <a:r>
              <a:rPr lang="de-DE" sz="1900" dirty="0">
                <a:latin typeface="Avenir Next LT Pro Light" panose="020B0304020202020204" pitchFamily="34" charset="0"/>
              </a:rPr>
              <a:t>  </a:t>
            </a:r>
            <a:r>
              <a:rPr lang="de-DE" sz="1900" dirty="0" smtClean="0">
                <a:latin typeface="Avenir Next LT Pro Light" panose="020B0304020202020204" pitchFamily="34" charset="0"/>
              </a:rPr>
              <a:t> möglich </a:t>
            </a:r>
            <a:r>
              <a:rPr lang="de-DE" sz="1900" dirty="0" smtClean="0">
                <a:latin typeface="Avenir Next LT Pro Light" panose="020B0304020202020204" pitchFamily="34" charset="0"/>
              </a:rPr>
              <a:t>sind,</a:t>
            </a:r>
            <a:r>
              <a:rPr lang="de-DE" sz="1900" dirty="0">
                <a:latin typeface="Avenir Next LT Pro Light" panose="020B0304020202020204" pitchFamily="34" charset="0"/>
              </a:rPr>
              <a:t/>
            </a:r>
            <a:br>
              <a:rPr lang="de-DE" sz="1900" dirty="0">
                <a:latin typeface="Avenir Next LT Pro Light" panose="020B0304020202020204" pitchFamily="34" charset="0"/>
              </a:rPr>
            </a:b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√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Sie f</a:t>
            </a:r>
            <a:r>
              <a:rPr lang="de-DE" sz="1900" dirty="0" err="1">
                <a:latin typeface="Avenir Next LT Pro Light" panose="020B0304020202020204" pitchFamily="34" charset="0"/>
              </a:rPr>
              <a:t>ür</a:t>
            </a:r>
            <a:r>
              <a:rPr lang="de-DE" sz="1900" dirty="0">
                <a:latin typeface="Avenir Next LT Pro Light" panose="020B0304020202020204" pitchFamily="34" charset="0"/>
              </a:rPr>
              <a:t> Projektgeschäfte vertrieblich </a:t>
            </a:r>
            <a:r>
              <a:rPr lang="de-DE" sz="1900" dirty="0" smtClean="0">
                <a:latin typeface="Avenir Next LT Pro Light" panose="020B0304020202020204" pitchFamily="34" charset="0"/>
              </a:rPr>
              <a:t>entsprechend gut </a:t>
            </a:r>
            <a:r>
              <a:rPr lang="de-DE" sz="1900" dirty="0">
                <a:latin typeface="Avenir Next LT Pro Light" panose="020B0304020202020204" pitchFamily="34" charset="0"/>
              </a:rPr>
              <a:t>aufgestellt sind,</a:t>
            </a:r>
            <a:br>
              <a:rPr lang="de-DE" sz="1900" dirty="0">
                <a:latin typeface="Avenir Next LT Pro Light" panose="020B0304020202020204" pitchFamily="34" charset="0"/>
              </a:rPr>
            </a:b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√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Sie über die wirtschaftliche Stabilität verfügen, diese Art von Vertrieb zu leben,</a:t>
            </a:r>
            <a:r>
              <a:rPr lang="de-DE" sz="1900" dirty="0">
                <a:latin typeface="Avenir Next LT Pro Light" panose="020B0304020202020204" pitchFamily="34" charset="0"/>
              </a:rPr>
              <a:t/>
            </a:r>
            <a:br>
              <a:rPr lang="de-DE" sz="1900" dirty="0">
                <a:latin typeface="Avenir Next LT Pro Light" panose="020B0304020202020204" pitchFamily="34" charset="0"/>
              </a:rPr>
            </a:b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√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Sie ü</a:t>
            </a:r>
            <a:r>
              <a:rPr lang="de-DE" sz="1900" dirty="0" err="1">
                <a:latin typeface="Avenir Next LT Pro Light" panose="020B0304020202020204" pitchFamily="34" charset="0"/>
              </a:rPr>
              <a:t>ber</a:t>
            </a:r>
            <a:r>
              <a:rPr lang="de-DE" sz="1900" dirty="0">
                <a:latin typeface="Avenir Next LT Pro Light" panose="020B0304020202020204" pitchFamily="34" charset="0"/>
              </a:rPr>
              <a:t> ein gutes Preis-Leistungsverhältnis verfügen,</a:t>
            </a:r>
            <a:br>
              <a:rPr lang="de-DE" sz="1900" dirty="0">
                <a:latin typeface="Avenir Next LT Pro Light" panose="020B0304020202020204" pitchFamily="34" charset="0"/>
              </a:rPr>
            </a:b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√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Sie b</a:t>
            </a:r>
            <a:r>
              <a:rPr lang="de-DE" sz="1900" dirty="0" err="1">
                <a:latin typeface="Avenir Next LT Pro Light" panose="020B0304020202020204" pitchFamily="34" charset="0"/>
              </a:rPr>
              <a:t>ereit</a:t>
            </a:r>
            <a:r>
              <a:rPr lang="de-DE" sz="1900" dirty="0">
                <a:latin typeface="Avenir Next LT Pro Light" panose="020B0304020202020204" pitchFamily="34" charset="0"/>
              </a:rPr>
              <a:t> sind, sich strategisch im Franchisemarkt behaupten zu wollen.</a:t>
            </a:r>
            <a:br>
              <a:rPr lang="de-DE" sz="1900" dirty="0">
                <a:latin typeface="Avenir Next LT Pro Light" panose="020B0304020202020204" pitchFamily="34" charset="0"/>
              </a:rPr>
            </a:br>
            <a:r>
              <a:rPr lang="de-DE" sz="1900" dirty="0">
                <a:latin typeface="Avenir Next LT Pro Light" panose="020B0304020202020204" pitchFamily="34" charset="0"/>
              </a:rPr>
              <a:t/>
            </a:r>
            <a:br>
              <a:rPr lang="de-DE" sz="1900" dirty="0">
                <a:latin typeface="Avenir Next LT Pro Light" panose="020B0304020202020204" pitchFamily="34" charset="0"/>
              </a:rPr>
            </a:br>
            <a:r>
              <a:rPr lang="de-DE" sz="1900" dirty="0">
                <a:latin typeface="Avenir Next LT Pro Light" panose="020B0304020202020204" pitchFamily="34" charset="0"/>
              </a:rPr>
              <a:t>Dann freuen wir uns über die Zusammenarbeit!</a:t>
            </a:r>
          </a:p>
          <a:p>
            <a:pPr marL="0" lvl="0" indent="0">
              <a:lnSpc>
                <a:spcPct val="120000"/>
              </a:lnSpc>
              <a:buNone/>
            </a:pPr>
            <a:endParaRPr lang="de-DE" sz="2200" b="1" dirty="0">
              <a:solidFill>
                <a:schemeClr val="bg2">
                  <a:lumMod val="25000"/>
                </a:schemeClr>
              </a:solidFill>
              <a:latin typeface="Avenir Next LT Pro Light" panose="020B03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de-DE" sz="2200" dirty="0">
              <a:latin typeface="Avenir Next LT Pro Light" panose="020B03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F371D2-3D35-4297-A85C-F8BAB33F0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11" y="837547"/>
            <a:ext cx="1560711" cy="49381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3CA08B-1F3B-4D86-B509-CB1787A2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55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CA88A-56EC-45BF-BBA0-6BB02A1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277" y="934070"/>
            <a:ext cx="8423661" cy="555625"/>
          </a:xfrm>
        </p:spPr>
        <p:txBody>
          <a:bodyPr anchor="t">
            <a:noAutofit/>
          </a:bodyPr>
          <a:lstStyle/>
          <a:p>
            <a:pPr algn="ctr"/>
            <a:r>
              <a:rPr lang="de-DE" sz="28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Qualifikation und Konzept der EPS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8CE659-18B8-4F29-AEE1-80892032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1" y="1512887"/>
            <a:ext cx="9139237" cy="497546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de-DE" sz="20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de-DE" sz="8000" dirty="0">
                <a:solidFill>
                  <a:srgbClr val="3366CC"/>
                </a:solidFill>
                <a:latin typeface="Avenir Next LT Pro Light" panose="020B0304020202020204" pitchFamily="34" charset="0"/>
              </a:rPr>
              <a:t>√ </a:t>
            </a:r>
            <a:r>
              <a:rPr lang="de-DE" sz="8000" dirty="0">
                <a:solidFill>
                  <a:schemeClr val="bg2">
                    <a:lumMod val="25000"/>
                  </a:schemeClr>
                </a:solidFill>
                <a:latin typeface="Avenir Next LT Pro Light" panose="020B0304020202020204" pitchFamily="34" charset="0"/>
              </a:rPr>
              <a:t> </a:t>
            </a:r>
            <a:r>
              <a:rPr lang="de-DE" sz="7200" dirty="0">
                <a:latin typeface="Avenir Next LT Pro Light" panose="020B0304020202020204" pitchFamily="34" charset="0"/>
              </a:rPr>
              <a:t>Jahrelange Erfahrungen und Verbindungen in den Franchisemarkt und</a:t>
            </a:r>
            <a:br>
              <a:rPr lang="de-DE" sz="7200" dirty="0">
                <a:latin typeface="Avenir Next LT Pro Light" panose="020B0304020202020204" pitchFamily="34" charset="0"/>
              </a:rPr>
            </a:br>
            <a:r>
              <a:rPr lang="de-DE" sz="7200" dirty="0">
                <a:latin typeface="Avenir Next LT Pro Light" panose="020B0304020202020204" pitchFamily="34" charset="0"/>
              </a:rPr>
              <a:t>    Beratung unserer Partner für nachhaltigen vertrieblichen Erfolg</a:t>
            </a:r>
            <a:r>
              <a:rPr lang="de-DE" sz="7200" dirty="0" smtClean="0">
                <a:latin typeface="Avenir Next LT Pro Light" panose="020B0304020202020204" pitchFamily="34" charset="0"/>
              </a:rPr>
              <a:t>,</a:t>
            </a:r>
            <a:r>
              <a:rPr lang="de-DE" sz="7200" dirty="0">
                <a:latin typeface="Avenir Next LT Pro Light" panose="020B0304020202020204" pitchFamily="34" charset="0"/>
              </a:rPr>
              <a:t/>
            </a:r>
            <a:br>
              <a:rPr lang="de-DE" sz="7200" dirty="0">
                <a:latin typeface="Avenir Next LT Pro Light" panose="020B0304020202020204" pitchFamily="34" charset="0"/>
              </a:rPr>
            </a:b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√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 </a:t>
            </a:r>
            <a:r>
              <a:rPr kumimoji="0" lang="de-DE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15 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Jahre Vertriebserfahrung als Dienstleister der Franchisebranche im</a:t>
            </a:r>
            <a:b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   Payment-Bereich</a:t>
            </a:r>
            <a:r>
              <a:rPr kumimoji="0" lang="de-DE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,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/>
            </a:r>
            <a:b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√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 10 Jahre Erfahrung </a:t>
            </a:r>
            <a:r>
              <a:rPr lang="de-DE" sz="7200" dirty="0">
                <a:latin typeface="Avenir Next LT Pro Light" panose="020B0304020202020204" pitchFamily="34" charset="0"/>
              </a:rPr>
              <a:t>in der Projekt-Generierung für Dienstleister, 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/>
            </a:r>
            <a:b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√ </a:t>
            </a:r>
            <a:r>
              <a:rPr lang="de-DE" sz="7200" dirty="0">
                <a:latin typeface="Avenir Next LT Pro Light" panose="020B0304020202020204" pitchFamily="34" charset="0"/>
              </a:rPr>
              <a:t>Förderer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 der Franchisewirtschaft für mehr Wachstum und Wirtschaftlichkeit</a:t>
            </a:r>
            <a:r>
              <a:rPr kumimoji="0" lang="de-DE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,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/>
            </a:r>
            <a:b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√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 Kooperation mit ausgewählten </a:t>
            </a:r>
            <a:r>
              <a:rPr kumimoji="0" lang="de-DE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und exklusiven Experten 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aus der Wirtschaft,</a:t>
            </a:r>
            <a:b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√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 </a:t>
            </a:r>
            <a:r>
              <a:rPr kumimoji="0" lang="de-DE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Äußerst kostengünstige 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Dienstleistung durch schlanke Strukturen, </a:t>
            </a:r>
            <a:b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√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 Vertriebs-</a:t>
            </a:r>
            <a:r>
              <a:rPr kumimoji="0" lang="de-DE" sz="7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Know</a:t>
            </a:r>
            <a:r>
              <a:rPr lang="de-DE" sz="7200" dirty="0">
                <a:latin typeface="Avenir Next LT Pro Light" panose="020B0304020202020204" pitchFamily="34" charset="0"/>
              </a:rPr>
              <a:t>-</a:t>
            </a:r>
            <a:r>
              <a:rPr lang="de-DE" sz="7200" dirty="0" err="1">
                <a:latin typeface="Avenir Next LT Pro Light" panose="020B0304020202020204" pitchFamily="34" charset="0"/>
              </a:rPr>
              <a:t>How</a:t>
            </a:r>
            <a:r>
              <a:rPr lang="de-DE" sz="7200" dirty="0">
                <a:latin typeface="Avenir Next LT Pro Light" panose="020B0304020202020204" pitchFamily="34" charset="0"/>
              </a:rPr>
              <a:t> und </a:t>
            </a:r>
            <a:r>
              <a:rPr lang="de-DE" sz="7200" dirty="0" smtClean="0">
                <a:latin typeface="Avenir Next LT Pro Light" panose="020B0304020202020204" pitchFamily="34" charset="0"/>
              </a:rPr>
              <a:t>den entsprechenden Zielmarkt </a:t>
            </a:r>
            <a:r>
              <a:rPr lang="de-DE" sz="7200" dirty="0">
                <a:latin typeface="Avenir Next LT Pro Light" panose="020B0304020202020204" pitchFamily="34" charset="0"/>
              </a:rPr>
              <a:t>unter einem Dach,</a:t>
            </a:r>
            <a:br>
              <a:rPr lang="de-DE" sz="7200" dirty="0">
                <a:latin typeface="Avenir Next LT Pro Light" panose="020B0304020202020204" pitchFamily="34" charset="0"/>
              </a:rPr>
            </a:b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√ 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 Einsparung und Sicherheit im Vergleich </a:t>
            </a:r>
            <a:r>
              <a:rPr lang="de-DE" sz="7200" dirty="0" smtClean="0">
                <a:latin typeface="Avenir Next LT Pro Light" panose="020B0304020202020204" pitchFamily="34" charset="0"/>
              </a:rPr>
              <a:t>zur </a:t>
            </a:r>
            <a:r>
              <a:rPr kumimoji="0" lang="de-DE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Festeinstellung 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von </a:t>
            </a:r>
            <a:b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    Key Account-Mitarbeitern,</a:t>
            </a:r>
            <a:r>
              <a:rPr lang="de-DE" sz="7200" dirty="0">
                <a:latin typeface="Avenir Next LT Pro Light" panose="020B0304020202020204" pitchFamily="34" charset="0"/>
              </a:rPr>
              <a:t/>
            </a:r>
            <a:br>
              <a:rPr lang="de-DE" sz="7200" dirty="0">
                <a:latin typeface="Avenir Next LT Pro Light" panose="020B0304020202020204" pitchFamily="34" charset="0"/>
              </a:rPr>
            </a:b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√ 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keine langen Laufzeiten oder Knebelverträge</a:t>
            </a:r>
            <a:r>
              <a:rPr lang="de-DE" sz="7200" dirty="0">
                <a:latin typeface="Avenir Next LT Pro Light" panose="020B0304020202020204" pitchFamily="34" charset="0"/>
              </a:rPr>
              <a:t>.</a:t>
            </a:r>
            <a:br>
              <a:rPr lang="de-DE" sz="7200" dirty="0">
                <a:latin typeface="Avenir Next LT Pro Light" panose="020B0304020202020204" pitchFamily="34" charset="0"/>
              </a:rPr>
            </a:br>
            <a:r>
              <a:rPr lang="de-DE" sz="7200" dirty="0">
                <a:latin typeface="Avenir Next LT Pro Light" panose="020B0304020202020204" pitchFamily="34" charset="0"/>
              </a:rPr>
              <a:t/>
            </a:r>
            <a:br>
              <a:rPr lang="de-DE" sz="7200" dirty="0">
                <a:latin typeface="Avenir Next LT Pro Light" panose="020B0304020202020204" pitchFamily="34" charset="0"/>
              </a:rPr>
            </a:br>
            <a:r>
              <a:rPr lang="de-DE" sz="7200" dirty="0">
                <a:latin typeface="Avenir Next LT Pro Light" panose="020B0304020202020204" pitchFamily="34" charset="0"/>
              </a:rPr>
              <a:t>Konkrete Anfragen und Kosten erhalten Sie unter den final angegebenen Kontaktdaten.</a:t>
            </a:r>
          </a:p>
          <a:p>
            <a:pPr marL="0" lvl="0" indent="0">
              <a:lnSpc>
                <a:spcPct val="120000"/>
              </a:lnSpc>
              <a:buNone/>
            </a:pPr>
            <a:endParaRPr lang="de-DE" sz="6400" dirty="0">
              <a:solidFill>
                <a:schemeClr val="bg2">
                  <a:lumMod val="25000"/>
                </a:schemeClr>
              </a:solidFill>
              <a:latin typeface="Avenir Next LT Pro Light" panose="020B03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de-DE" sz="1800" dirty="0">
              <a:solidFill>
                <a:schemeClr val="bg2">
                  <a:lumMod val="25000"/>
                </a:schemeClr>
              </a:solidFill>
              <a:latin typeface="Avenir Next LT Pro Light" panose="020B03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de-DE" sz="1800" dirty="0">
                <a:solidFill>
                  <a:schemeClr val="bg2">
                    <a:lumMod val="25000"/>
                  </a:schemeClr>
                </a:solidFill>
                <a:latin typeface="Avenir Next LT Pro Light" panose="020B0304020202020204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buNone/>
            </a:pPr>
            <a:endParaRPr lang="de-DE" sz="2200" b="1" dirty="0">
              <a:solidFill>
                <a:schemeClr val="bg2">
                  <a:lumMod val="25000"/>
                </a:schemeClr>
              </a:solidFill>
              <a:latin typeface="Avenir Next LT Pro Light" panose="020B03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de-DE" sz="2200" dirty="0">
              <a:latin typeface="Avenir Next LT Pro Light" panose="020B03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C2D2D3-085C-4C92-B799-191CF33E9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2" y="837547"/>
            <a:ext cx="1560711" cy="49381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233DDF-8621-4034-9B92-AC771BD0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76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CA88A-56EC-45BF-BBA0-6BB02A1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277" y="574676"/>
            <a:ext cx="9112878" cy="787399"/>
          </a:xfrm>
        </p:spPr>
        <p:txBody>
          <a:bodyPr anchor="t">
            <a:normAutofit/>
          </a:bodyPr>
          <a:lstStyle/>
          <a:p>
            <a:pPr algn="ctr"/>
            <a:r>
              <a:rPr lang="de-DE" sz="2800" b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EPS</a:t>
            </a:r>
            <a:r>
              <a:rPr lang="de-DE" sz="28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- Ihr Partner für </a:t>
            </a:r>
            <a:r>
              <a:rPr lang="de-DE" sz="2800" b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E</a:t>
            </a:r>
            <a:r>
              <a:rPr lang="de-DE" sz="28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rfolgreiche </a:t>
            </a:r>
            <a:r>
              <a:rPr lang="de-DE" sz="2800" b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P</a:t>
            </a:r>
            <a:r>
              <a:rPr lang="de-DE" sz="28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rojekt- </a:t>
            </a:r>
            <a:r>
              <a:rPr lang="de-DE" sz="2800" b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S</a:t>
            </a:r>
            <a:r>
              <a:rPr lang="de-DE" sz="28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trategie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8CE659-18B8-4F29-AEE1-80892032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864" y="1234844"/>
            <a:ext cx="9153525" cy="5248018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</a:pPr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EE07EA-156E-4213-B5AC-27B445200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4" y="834682"/>
            <a:ext cx="1560711" cy="49381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28ADE8-400A-481C-8B1E-39B60941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9</a:t>
            </a:fld>
            <a:endParaRPr lang="de-DE"/>
          </a:p>
        </p:txBody>
      </p:sp>
      <p:pic>
        <p:nvPicPr>
          <p:cNvPr id="32" name="Grafik 8">
            <a:extLst>
              <a:ext uri="{FF2B5EF4-FFF2-40B4-BE49-F238E27FC236}">
                <a16:creationId xmlns:a16="http://schemas.microsoft.com/office/drawing/2014/main" id="{6D847A5A-7CF9-4479-AD83-32281FE02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50" y="1328501"/>
            <a:ext cx="8940012" cy="50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84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dientRiseVTI">
  <a:themeElements>
    <a:clrScheme name="Custom 5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Breitbild</PresentationFormat>
  <Paragraphs>56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Avenir Next LT Pro</vt:lpstr>
      <vt:lpstr>Avenir Next LT Pro Light</vt:lpstr>
      <vt:lpstr>Calibri</vt:lpstr>
      <vt:lpstr>Calibri Light</vt:lpstr>
      <vt:lpstr>Times New Roman</vt:lpstr>
      <vt:lpstr>Office</vt:lpstr>
      <vt:lpstr>GradientRiseVTI</vt:lpstr>
      <vt:lpstr>      EPS Öffnet Ihnen den Weg</vt:lpstr>
      <vt:lpstr>Der Franchise-Markt im Überblick</vt:lpstr>
      <vt:lpstr>Ihr Erfolg als strategischer Partner </vt:lpstr>
      <vt:lpstr>Besonderheiten Franchise</vt:lpstr>
      <vt:lpstr>Leistungsübersicht Teil 1</vt:lpstr>
      <vt:lpstr>Leistungsübersicht Teil 2 </vt:lpstr>
      <vt:lpstr>Voraussetzungen, um Strategiepartner zu werden</vt:lpstr>
      <vt:lpstr>Qualifikation und Konzept der EPS</vt:lpstr>
      <vt:lpstr>EPS- Ihr Partner für Erfolgreiche Projekt- Strategie</vt:lpstr>
      <vt:lpstr> Ihr Ansprechpartner bei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Romeiser</dc:creator>
  <cp:lastModifiedBy>Martina</cp:lastModifiedBy>
  <cp:revision>63</cp:revision>
  <dcterms:created xsi:type="dcterms:W3CDTF">2020-06-24T15:30:35Z</dcterms:created>
  <dcterms:modified xsi:type="dcterms:W3CDTF">2023-09-11T09:40:16Z</dcterms:modified>
</cp:coreProperties>
</file>